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0" r:id="rId5"/>
    <p:sldId id="258" r:id="rId6"/>
    <p:sldId id="271" r:id="rId7"/>
    <p:sldId id="262" r:id="rId8"/>
    <p:sldId id="263" r:id="rId9"/>
    <p:sldId id="270" r:id="rId10"/>
    <p:sldId id="272" r:id="rId11"/>
    <p:sldId id="259" r:id="rId12"/>
    <p:sldId id="268" r:id="rId13"/>
    <p:sldId id="264" r:id="rId14"/>
    <p:sldId id="273" r:id="rId15"/>
    <p:sldId id="274" r:id="rId16"/>
    <p:sldId id="275" r:id="rId17"/>
    <p:sldId id="265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5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697-7C31-AA4C-BC3B-3E55C577CDC9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40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697-7C31-AA4C-BC3B-3E55C577CDC9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5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697-7C31-AA4C-BC3B-3E55C577CDC9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3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697-7C31-AA4C-BC3B-3E55C577CDC9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3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697-7C31-AA4C-BC3B-3E55C577CDC9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35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697-7C31-AA4C-BC3B-3E55C577CDC9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1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697-7C31-AA4C-BC3B-3E55C577CDC9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8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697-7C31-AA4C-BC3B-3E55C577CDC9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8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697-7C31-AA4C-BC3B-3E55C577CDC9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00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697-7C31-AA4C-BC3B-3E55C577CDC9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31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697-7C31-AA4C-BC3B-3E55C577CDC9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92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01697-7C31-AA4C-BC3B-3E55C577CDC9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4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40935"/>
            <a:ext cx="9144000" cy="1377769"/>
          </a:xfrm>
        </p:spPr>
        <p:txBody>
          <a:bodyPr/>
          <a:lstStyle/>
          <a:p>
            <a:r>
              <a:rPr lang="en-US" b="1"/>
              <a:t>Sentiment Analysis in </a:t>
            </a:r>
            <a:r>
              <a:rPr lang="en-US" b="1" smtClean="0"/>
              <a:t>Twitter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Weiheng</a:t>
            </a:r>
            <a:r>
              <a:rPr lang="en-US" dirty="0" smtClean="0"/>
              <a:t> 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79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Layer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3584644"/>
              </p:ext>
            </p:extLst>
          </p:nvPr>
        </p:nvGraphicFramePr>
        <p:xfrm>
          <a:off x="838200" y="1454785"/>
          <a:ext cx="105156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4330549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5391684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48872497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Embedding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490893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67142238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5752669"/>
              </p:ext>
            </p:extLst>
          </p:nvPr>
        </p:nvGraphicFramePr>
        <p:xfrm>
          <a:off x="838200" y="2465216"/>
          <a:ext cx="105156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4330549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5391684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48872497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Gaussian Noise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490893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67142238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2327053"/>
              </p:ext>
            </p:extLst>
          </p:nvPr>
        </p:nvGraphicFramePr>
        <p:xfrm>
          <a:off x="838200" y="3475647"/>
          <a:ext cx="105156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4330549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5391684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48872497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Dropout layer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490893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67142238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>
            <a:endCxn id="6" idx="0"/>
          </p:cNvCxnSpPr>
          <p:nvPr/>
        </p:nvCxnSpPr>
        <p:spPr>
          <a:xfrm>
            <a:off x="6096000" y="2196465"/>
            <a:ext cx="0" cy="268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096000" y="3206896"/>
            <a:ext cx="0" cy="268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072554" y="1186034"/>
            <a:ext cx="0" cy="268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060831" y="4217327"/>
            <a:ext cx="0" cy="268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8200" y="4774341"/>
            <a:ext cx="103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Insert word vector information into sentence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08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LSTM/</a:t>
            </a:r>
            <a:r>
              <a:rPr lang="en-US" dirty="0" err="1" smtClean="0"/>
              <a:t>BiLSTM</a:t>
            </a:r>
            <a:r>
              <a:rPr lang="en-US" dirty="0" smtClean="0"/>
              <a:t> Layer (return sequences)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7735453"/>
              </p:ext>
            </p:extLst>
          </p:nvPr>
        </p:nvGraphicFramePr>
        <p:xfrm>
          <a:off x="838200" y="1545138"/>
          <a:ext cx="105156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4330549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5391684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48872497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LSTM/</a:t>
                      </a:r>
                      <a:r>
                        <a:rPr lang="en-US" dirty="0" err="1" smtClean="0"/>
                        <a:t>BiLSTM</a:t>
                      </a:r>
                      <a:r>
                        <a:rPr lang="en-US" baseline="0" dirty="0" smtClean="0"/>
                        <a:t> layer1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490893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6714223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2608707"/>
            <a:ext cx="103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Extract order information in one or two direction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99928"/>
            <a:ext cx="3173071" cy="59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57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Layer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65420"/>
            <a:ext cx="6154368" cy="2670149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0835487"/>
              </p:ext>
            </p:extLst>
          </p:nvPr>
        </p:nvGraphicFramePr>
        <p:xfrm>
          <a:off x="838200" y="1545138"/>
          <a:ext cx="1051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4330549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5391684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488724975"/>
                    </a:ext>
                  </a:extLst>
                </a:gridCol>
              </a:tblGrid>
              <a:tr h="300093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Attention</a:t>
                      </a:r>
                      <a:r>
                        <a:rPr lang="en-US" baseline="0" dirty="0" smtClean="0"/>
                        <a:t> layer1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49089309"/>
                  </a:ext>
                </a:extLst>
              </a:tr>
              <a:tr h="3000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67142238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568" y="2872804"/>
            <a:ext cx="4438167" cy="236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48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and 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540" y="1690687"/>
            <a:ext cx="4678541" cy="384705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366076" y="1782501"/>
            <a:ext cx="5081286" cy="375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28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and result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0800" y="1954534"/>
            <a:ext cx="5145676" cy="396676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435260" y="1954534"/>
            <a:ext cx="4965540" cy="393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65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and result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93" y="1782501"/>
            <a:ext cx="5027042" cy="375524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782500"/>
            <a:ext cx="4853651" cy="375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08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and result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35119" y="1794076"/>
            <a:ext cx="3818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Highest f1 point: 0.691 much better than </a:t>
            </a:r>
            <a:r>
              <a:rPr lang="en-US" altLang="zh-CN" dirty="0" smtClean="0"/>
              <a:t>1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in the competition.</a:t>
            </a:r>
          </a:p>
          <a:p>
            <a:r>
              <a:rPr lang="en-US" dirty="0" smtClean="0"/>
              <a:t>N1 structure best score: 0.692</a:t>
            </a:r>
          </a:p>
          <a:p>
            <a:r>
              <a:rPr lang="en-US" dirty="0" smtClean="0"/>
              <a:t>N2 structure best score: 0.689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284" y="1690688"/>
            <a:ext cx="59410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11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N1 and N2</a:t>
            </a:r>
            <a:endParaRPr lang="en-US" dirty="0"/>
          </a:p>
        </p:txBody>
      </p:sp>
      <p:pic>
        <p:nvPicPr>
          <p:cNvPr id="24" name="Content Placeholder 23" descr="taskimage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432" y="1690688"/>
            <a:ext cx="3113727" cy="504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6206835" y="365125"/>
            <a:ext cx="4985884" cy="608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20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Extension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limitation: only 20 epoch per structure (1-10h) can’t wait till stable.</a:t>
            </a:r>
          </a:p>
          <a:p>
            <a:r>
              <a:rPr lang="en-US" dirty="0" smtClean="0"/>
              <a:t>Some new structure to be test.</a:t>
            </a:r>
          </a:p>
          <a:p>
            <a:r>
              <a:rPr lang="en-US" altLang="zh-CN" dirty="0" smtClean="0"/>
              <a:t>Update new data for preprocess</a:t>
            </a:r>
          </a:p>
          <a:p>
            <a:r>
              <a:rPr lang="en-US" dirty="0" smtClean="0"/>
              <a:t>As a sub-NN to play in other task.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6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SemEval-2017 Task 4 subtask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52909" cy="4351338"/>
          </a:xfrm>
        </p:spPr>
        <p:txBody>
          <a:bodyPr>
            <a:normAutofit/>
          </a:bodyPr>
          <a:lstStyle/>
          <a:p>
            <a:r>
              <a:rPr lang="en-US" dirty="0"/>
              <a:t>Message Polarity Classification: Given a message, classify whether the message is of positive, negative, or neutral sentiment.</a:t>
            </a:r>
          </a:p>
          <a:p>
            <a:r>
              <a:rPr lang="en-US" dirty="0" smtClean="0"/>
              <a:t>Sentiment </a:t>
            </a:r>
            <a:r>
              <a:rPr lang="en-US" dirty="0"/>
              <a:t>analysis in Twitter is a particularly challenging task, because of the informal and “creative” writing style, with improper use of grammar, figurative language, misspellings and slang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892" y="1825625"/>
            <a:ext cx="4737561" cy="46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4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449" y="1268412"/>
            <a:ext cx="100322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39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9668" y="136324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Package </a:t>
            </a:r>
            <a:r>
              <a:rPr lang="en-US" dirty="0" err="1" smtClean="0"/>
              <a:t>ekphrasis</a:t>
            </a:r>
            <a:endParaRPr lang="en-US" dirty="0" smtClean="0"/>
          </a:p>
          <a:p>
            <a:r>
              <a:rPr lang="en-US" b="1" dirty="0"/>
              <a:t>Social Tokenizer</a:t>
            </a:r>
            <a:r>
              <a:rPr lang="en-US" dirty="0"/>
              <a:t>. A text tokenizer geared towards social networks (Facebook, Twitter...), which understands complex emoticons, </a:t>
            </a:r>
            <a:r>
              <a:rPr lang="en-US" dirty="0" err="1"/>
              <a:t>emojis</a:t>
            </a:r>
            <a:r>
              <a:rPr lang="en-US" dirty="0"/>
              <a:t> and other unstructured expressions like dates, times and more</a:t>
            </a:r>
            <a:r>
              <a:rPr lang="en-US" dirty="0" smtClean="0"/>
              <a:t>.</a:t>
            </a:r>
          </a:p>
          <a:p>
            <a:r>
              <a:rPr lang="en-US" b="1" dirty="0"/>
              <a:t>Word Segmentation</a:t>
            </a:r>
            <a:r>
              <a:rPr lang="en-US" dirty="0"/>
              <a:t>. You can split a long string to its constituent words. Suitable for hashtag segmentation.</a:t>
            </a:r>
          </a:p>
          <a:p>
            <a:r>
              <a:rPr lang="en-US" b="1" dirty="0"/>
              <a:t>Spell Correction</a:t>
            </a:r>
            <a:r>
              <a:rPr lang="en-US" dirty="0"/>
              <a:t>. You can replace a misspelled word, with the most probable candidate word.</a:t>
            </a:r>
          </a:p>
          <a:p>
            <a:r>
              <a:rPr lang="en-US" b="1" dirty="0"/>
              <a:t>Customization</a:t>
            </a:r>
            <a:r>
              <a:rPr lang="en-US" dirty="0"/>
              <a:t>. Taylor the word-segmentation, spell-correction and term identification, to suit your needs.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18743"/>
            <a:ext cx="10698536" cy="106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0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</a:t>
            </a:r>
            <a:r>
              <a:rPr lang="en-US" dirty="0" smtClean="0"/>
              <a:t>ord2vector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356"/>
            <a:ext cx="10515600" cy="1449489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big dataset of 330M English Twitter </a:t>
            </a:r>
            <a:r>
              <a:rPr lang="en-US" dirty="0" smtClean="0"/>
              <a:t>messages, </a:t>
            </a:r>
            <a:r>
              <a:rPr lang="en-US" dirty="0"/>
              <a:t>gathered from 12/2012 to </a:t>
            </a:r>
            <a:r>
              <a:rPr lang="en-US" dirty="0" smtClean="0"/>
              <a:t>07/2016</a:t>
            </a:r>
          </a:p>
          <a:p>
            <a:r>
              <a:rPr lang="en-US" dirty="0" smtClean="0"/>
              <a:t>Generate word embedding </a:t>
            </a:r>
            <a:r>
              <a:rPr lang="en-US" dirty="0" smtClean="0"/>
              <a:t>with </a:t>
            </a:r>
            <a:r>
              <a:rPr lang="en-US" dirty="0" smtClean="0"/>
              <a:t>more </a:t>
            </a:r>
            <a:r>
              <a:rPr lang="en-US" dirty="0" smtClean="0"/>
              <a:t>than 660k words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972845"/>
            <a:ext cx="10515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[     2 318641     25  18639    407    743      6     87    317     49</a:t>
            </a:r>
          </a:p>
          <a:p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 3942     47   1143    795    111     25     11    396   4907     15</a:t>
            </a:r>
          </a:p>
          <a:p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  922     26    832    692      6      3      0      0      0      0</a:t>
            </a:r>
          </a:p>
          <a:p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    0      0      0      0      0      0      0      0      0      0</a:t>
            </a:r>
          </a:p>
          <a:p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    0      0      0      0      0      0      0      0      0      0]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21152" y="4534703"/>
            <a:ext cx="10515600" cy="110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Every </a:t>
            </a:r>
            <a:r>
              <a:rPr lang="en-US" dirty="0" smtClean="0"/>
              <a:t>word is expressed as a 300 dimension vector, using </a:t>
            </a:r>
            <a:r>
              <a:rPr lang="en-US" dirty="0" err="1" smtClean="0"/>
              <a:t>GloVe</a:t>
            </a:r>
            <a:r>
              <a:rPr lang="en-US" dirty="0" smtClean="0"/>
              <a:t> (Pennington et al., 2014)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524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61538" cy="4351338"/>
          </a:xfrm>
        </p:spPr>
        <p:txBody>
          <a:bodyPr/>
          <a:lstStyle/>
          <a:p>
            <a:r>
              <a:rPr lang="en-US" dirty="0" smtClean="0"/>
              <a:t>Provided by SemEval-2017 competition </a:t>
            </a:r>
            <a:r>
              <a:rPr lang="en-US" dirty="0"/>
              <a:t>Task </a:t>
            </a:r>
            <a:r>
              <a:rPr lang="en-US" dirty="0" smtClean="0"/>
              <a:t>4</a:t>
            </a:r>
          </a:p>
          <a:p>
            <a:r>
              <a:rPr lang="en-US" dirty="0" smtClean="0"/>
              <a:t>44613 training data</a:t>
            </a:r>
          </a:p>
          <a:p>
            <a:r>
              <a:rPr lang="en-US" dirty="0" smtClean="0"/>
              <a:t>4957 testing data</a:t>
            </a:r>
          </a:p>
          <a:p>
            <a:r>
              <a:rPr lang="en-US" dirty="0" smtClean="0"/>
              <a:t>Evaluation macro-average (f1 score) </a:t>
            </a:r>
            <a:r>
              <a:rPr lang="en-US" dirty="0"/>
              <a:t>across the three classes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46" y="530669"/>
            <a:ext cx="4737561" cy="4635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746" y="5165847"/>
            <a:ext cx="4737561" cy="69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89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work and trending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ackled </a:t>
            </a:r>
            <a:r>
              <a:rPr lang="en-US" dirty="0"/>
              <a:t>using hand-crafted features </a:t>
            </a:r>
            <a:endParaRPr lang="en-US" dirty="0" smtClean="0"/>
          </a:p>
          <a:p>
            <a:r>
              <a:rPr lang="en-US" dirty="0" smtClean="0"/>
              <a:t>Using Classifiers </a:t>
            </a:r>
            <a:r>
              <a:rPr lang="en-US" dirty="0"/>
              <a:t>such as Naive Bayes or Support Vector Machines (SVM). </a:t>
            </a:r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edundant </a:t>
            </a:r>
            <a:r>
              <a:rPr lang="en-US" dirty="0"/>
              <a:t>and missing features </a:t>
            </a:r>
            <a:endParaRPr lang="en-US" dirty="0" smtClean="0"/>
          </a:p>
          <a:p>
            <a:r>
              <a:rPr lang="en-US" dirty="0" smtClean="0"/>
              <a:t>Using Neural network is getting popular</a:t>
            </a:r>
          </a:p>
          <a:p>
            <a:r>
              <a:rPr lang="en-US" dirty="0" smtClean="0"/>
              <a:t>Sentence is far simple than image so needn’t too many layer to train.</a:t>
            </a:r>
          </a:p>
          <a:p>
            <a:r>
              <a:rPr lang="en-US" dirty="0" smtClean="0"/>
              <a:t>Preprocessing is also important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92775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find best combination of different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233" y="1926809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Embedding Layer</a:t>
            </a:r>
          </a:p>
          <a:p>
            <a:r>
              <a:rPr lang="en-US" dirty="0" smtClean="0"/>
              <a:t>Convolutional Layer</a:t>
            </a:r>
          </a:p>
          <a:p>
            <a:r>
              <a:rPr lang="en-US" dirty="0" err="1" smtClean="0"/>
              <a:t>MaxPooling</a:t>
            </a:r>
            <a:r>
              <a:rPr lang="en-US" dirty="0" smtClean="0"/>
              <a:t> Layer</a:t>
            </a:r>
          </a:p>
          <a:p>
            <a:r>
              <a:rPr lang="en-US" dirty="0" smtClean="0"/>
              <a:t>LSTM Layer</a:t>
            </a:r>
          </a:p>
          <a:p>
            <a:r>
              <a:rPr lang="en-US" dirty="0" err="1"/>
              <a:t>BiLSTM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r>
              <a:rPr lang="en-US" dirty="0"/>
              <a:t>Attention </a:t>
            </a:r>
            <a:r>
              <a:rPr lang="en-US" dirty="0" smtClean="0"/>
              <a:t>Layer</a:t>
            </a:r>
          </a:p>
          <a:p>
            <a:r>
              <a:rPr lang="en-US" dirty="0" smtClean="0"/>
              <a:t>Dropout Layer</a:t>
            </a:r>
          </a:p>
          <a:p>
            <a:r>
              <a:rPr lang="en-US" dirty="0" smtClean="0"/>
              <a:t>Merge Layer</a:t>
            </a:r>
          </a:p>
          <a:p>
            <a:r>
              <a:rPr lang="en-US" dirty="0" err="1" smtClean="0"/>
              <a:t>GaussianNoise</a:t>
            </a:r>
            <a:r>
              <a:rPr lang="en-US" dirty="0" smtClean="0"/>
              <a:t> Layer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07225"/>
              </p:ext>
            </p:extLst>
          </p:nvPr>
        </p:nvGraphicFramePr>
        <p:xfrm>
          <a:off x="6933177" y="2072202"/>
          <a:ext cx="33498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5901">
                  <a:extLst>
                    <a:ext uri="{9D8B030D-6E8A-4147-A177-3AD203B41FA5}">
                      <a16:colId xmlns:a16="http://schemas.microsoft.com/office/drawing/2014/main" xmlns="" val="2754882144"/>
                    </a:ext>
                  </a:extLst>
                </a:gridCol>
                <a:gridCol w="1863969">
                  <a:extLst>
                    <a:ext uri="{9D8B030D-6E8A-4147-A177-3AD203B41FA5}">
                      <a16:colId xmlns:a16="http://schemas.microsoft.com/office/drawing/2014/main" xmlns="" val="549947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embedding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666702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625791"/>
              </p:ext>
            </p:extLst>
          </p:nvPr>
        </p:nvGraphicFramePr>
        <p:xfrm>
          <a:off x="6933177" y="2654232"/>
          <a:ext cx="33498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5901">
                  <a:extLst>
                    <a:ext uri="{9D8B030D-6E8A-4147-A177-3AD203B41FA5}">
                      <a16:colId xmlns:a16="http://schemas.microsoft.com/office/drawing/2014/main" xmlns="" val="2754882144"/>
                    </a:ext>
                  </a:extLst>
                </a:gridCol>
                <a:gridCol w="1863969">
                  <a:extLst>
                    <a:ext uri="{9D8B030D-6E8A-4147-A177-3AD203B41FA5}">
                      <a16:colId xmlns:a16="http://schemas.microsoft.com/office/drawing/2014/main" xmlns="" val="549947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convolution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666702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4090"/>
              </p:ext>
            </p:extLst>
          </p:nvPr>
        </p:nvGraphicFramePr>
        <p:xfrm>
          <a:off x="6933177" y="3222495"/>
          <a:ext cx="33498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5901">
                  <a:extLst>
                    <a:ext uri="{9D8B030D-6E8A-4147-A177-3AD203B41FA5}">
                      <a16:colId xmlns:a16="http://schemas.microsoft.com/office/drawing/2014/main" xmlns="" val="2754882144"/>
                    </a:ext>
                  </a:extLst>
                </a:gridCol>
                <a:gridCol w="1863969">
                  <a:extLst>
                    <a:ext uri="{9D8B030D-6E8A-4147-A177-3AD203B41FA5}">
                      <a16:colId xmlns:a16="http://schemas.microsoft.com/office/drawing/2014/main" xmlns="" val="549947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MaxPooling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12, 300)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666702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864053"/>
              </p:ext>
            </p:extLst>
          </p:nvPr>
        </p:nvGraphicFramePr>
        <p:xfrm>
          <a:off x="7152986" y="3828914"/>
          <a:ext cx="292197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9177">
                  <a:extLst>
                    <a:ext uri="{9D8B030D-6E8A-4147-A177-3AD203B41FA5}">
                      <a16:colId xmlns:a16="http://schemas.microsoft.com/office/drawing/2014/main" xmlns="" val="2754882144"/>
                    </a:ext>
                  </a:extLst>
                </a:gridCol>
                <a:gridCol w="1792800">
                  <a:extLst>
                    <a:ext uri="{9D8B030D-6E8A-4147-A177-3AD203B41FA5}">
                      <a16:colId xmlns:a16="http://schemas.microsoft.com/office/drawing/2014/main" xmlns="" val="549947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BiLSTM1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666702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970599"/>
              </p:ext>
            </p:extLst>
          </p:nvPr>
        </p:nvGraphicFramePr>
        <p:xfrm>
          <a:off x="8887999" y="4454015"/>
          <a:ext cx="293076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7969">
                  <a:extLst>
                    <a:ext uri="{9D8B030D-6E8A-4147-A177-3AD203B41FA5}">
                      <a16:colId xmlns:a16="http://schemas.microsoft.com/office/drawing/2014/main" xmlns="" val="2754882144"/>
                    </a:ext>
                  </a:extLst>
                </a:gridCol>
                <a:gridCol w="1792800">
                  <a:extLst>
                    <a:ext uri="{9D8B030D-6E8A-4147-A177-3AD203B41FA5}">
                      <a16:colId xmlns:a16="http://schemas.microsoft.com/office/drawing/2014/main" xmlns="" val="549947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BiLSTM2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666702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961830"/>
              </p:ext>
            </p:extLst>
          </p:nvPr>
        </p:nvGraphicFramePr>
        <p:xfrm>
          <a:off x="5552785" y="4699549"/>
          <a:ext cx="264209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7791">
                  <a:extLst>
                    <a:ext uri="{9D8B030D-6E8A-4147-A177-3AD203B41FA5}">
                      <a16:colId xmlns:a16="http://schemas.microsoft.com/office/drawing/2014/main" xmlns="" val="2754882144"/>
                    </a:ext>
                  </a:extLst>
                </a:gridCol>
                <a:gridCol w="1544300">
                  <a:extLst>
                    <a:ext uri="{9D8B030D-6E8A-4147-A177-3AD203B41FA5}">
                      <a16:colId xmlns:a16="http://schemas.microsoft.com/office/drawing/2014/main" xmlns="" val="549947654"/>
                    </a:ext>
                  </a:extLst>
                </a:gridCol>
              </a:tblGrid>
              <a:tr h="360266">
                <a:tc>
                  <a:txBody>
                    <a:bodyPr/>
                    <a:lstStyle/>
                    <a:p>
                      <a:r>
                        <a:rPr lang="en-US" dirty="0" smtClean="0"/>
                        <a:t>Attention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300)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666702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23032"/>
              </p:ext>
            </p:extLst>
          </p:nvPr>
        </p:nvGraphicFramePr>
        <p:xfrm>
          <a:off x="9112932" y="5060434"/>
          <a:ext cx="248090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765">
                  <a:extLst>
                    <a:ext uri="{9D8B030D-6E8A-4147-A177-3AD203B41FA5}">
                      <a16:colId xmlns:a16="http://schemas.microsoft.com/office/drawing/2014/main" xmlns="" val="2754882144"/>
                    </a:ext>
                  </a:extLst>
                </a:gridCol>
                <a:gridCol w="1378136">
                  <a:extLst>
                    <a:ext uri="{9D8B030D-6E8A-4147-A177-3AD203B41FA5}">
                      <a16:colId xmlns:a16="http://schemas.microsoft.com/office/drawing/2014/main" xmlns="" val="549947654"/>
                    </a:ext>
                  </a:extLst>
                </a:gridCol>
              </a:tblGrid>
              <a:tr h="360266">
                <a:tc>
                  <a:txBody>
                    <a:bodyPr/>
                    <a:lstStyle/>
                    <a:p>
                      <a:r>
                        <a:rPr lang="en-US" dirty="0" smtClean="0"/>
                        <a:t>Attention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300)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666702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546228"/>
              </p:ext>
            </p:extLst>
          </p:nvPr>
        </p:nvGraphicFramePr>
        <p:xfrm>
          <a:off x="7144194" y="5715487"/>
          <a:ext cx="2930769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7969">
                  <a:extLst>
                    <a:ext uri="{9D8B030D-6E8A-4147-A177-3AD203B41FA5}">
                      <a16:colId xmlns:a16="http://schemas.microsoft.com/office/drawing/2014/main" xmlns="" val="2754882144"/>
                    </a:ext>
                  </a:extLst>
                </a:gridCol>
                <a:gridCol w="1792800">
                  <a:extLst>
                    <a:ext uri="{9D8B030D-6E8A-4147-A177-3AD203B41FA5}">
                      <a16:colId xmlns:a16="http://schemas.microsoft.com/office/drawing/2014/main" xmlns="" val="549947654"/>
                    </a:ext>
                  </a:extLst>
                </a:gridCol>
              </a:tblGrid>
              <a:tr h="360266">
                <a:tc>
                  <a:txBody>
                    <a:bodyPr/>
                    <a:lstStyle/>
                    <a:p>
                      <a:r>
                        <a:rPr lang="en-US" dirty="0" smtClean="0"/>
                        <a:t>Merge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600)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666702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906915"/>
              </p:ext>
            </p:extLst>
          </p:nvPr>
        </p:nvGraphicFramePr>
        <p:xfrm>
          <a:off x="7144194" y="6278147"/>
          <a:ext cx="2930769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7969">
                  <a:extLst>
                    <a:ext uri="{9D8B030D-6E8A-4147-A177-3AD203B41FA5}">
                      <a16:colId xmlns:a16="http://schemas.microsoft.com/office/drawing/2014/main" xmlns="" val="2754882144"/>
                    </a:ext>
                  </a:extLst>
                </a:gridCol>
                <a:gridCol w="1792800">
                  <a:extLst>
                    <a:ext uri="{9D8B030D-6E8A-4147-A177-3AD203B41FA5}">
                      <a16:colId xmlns:a16="http://schemas.microsoft.com/office/drawing/2014/main" xmlns="" val="549947654"/>
                    </a:ext>
                  </a:extLst>
                </a:gridCol>
              </a:tblGrid>
              <a:tr h="360266">
                <a:tc>
                  <a:txBody>
                    <a:bodyPr/>
                    <a:lstStyle/>
                    <a:p>
                      <a:r>
                        <a:rPr lang="en-US" dirty="0" smtClean="0"/>
                        <a:t>Dense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3)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6667021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endCxn id="6" idx="0"/>
          </p:cNvCxnSpPr>
          <p:nvPr/>
        </p:nvCxnSpPr>
        <p:spPr>
          <a:xfrm>
            <a:off x="8608112" y="2443042"/>
            <a:ext cx="0" cy="21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606646" y="3011305"/>
            <a:ext cx="0" cy="21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603716" y="3617724"/>
            <a:ext cx="0" cy="21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0" idx="0"/>
          </p:cNvCxnSpPr>
          <p:nvPr/>
        </p:nvCxnSpPr>
        <p:spPr>
          <a:xfrm flipH="1">
            <a:off x="6873830" y="4199754"/>
            <a:ext cx="1747471" cy="499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9" idx="0"/>
          </p:cNvCxnSpPr>
          <p:nvPr/>
        </p:nvCxnSpPr>
        <p:spPr>
          <a:xfrm>
            <a:off x="8621301" y="4199754"/>
            <a:ext cx="1732082" cy="254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1" idx="0"/>
          </p:cNvCxnSpPr>
          <p:nvPr/>
        </p:nvCxnSpPr>
        <p:spPr>
          <a:xfrm flipH="1">
            <a:off x="10353382" y="4815313"/>
            <a:ext cx="223469" cy="245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2" idx="0"/>
          </p:cNvCxnSpPr>
          <p:nvPr/>
        </p:nvCxnSpPr>
        <p:spPr>
          <a:xfrm>
            <a:off x="7034288" y="5065309"/>
            <a:ext cx="1575290" cy="650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2"/>
            <a:endCxn id="12" idx="0"/>
          </p:cNvCxnSpPr>
          <p:nvPr/>
        </p:nvCxnSpPr>
        <p:spPr>
          <a:xfrm flipH="1">
            <a:off x="8609578" y="5426194"/>
            <a:ext cx="1743804" cy="289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621301" y="6066957"/>
            <a:ext cx="0" cy="21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648065"/>
              </p:ext>
            </p:extLst>
          </p:nvPr>
        </p:nvGraphicFramePr>
        <p:xfrm>
          <a:off x="7596999" y="1431715"/>
          <a:ext cx="19431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4474">
                  <a:extLst>
                    <a:ext uri="{9D8B030D-6E8A-4147-A177-3AD203B41FA5}">
                      <a16:colId xmlns:a16="http://schemas.microsoft.com/office/drawing/2014/main" xmlns="" val="2754882144"/>
                    </a:ext>
                  </a:extLst>
                </a:gridCol>
                <a:gridCol w="1188626">
                  <a:extLst>
                    <a:ext uri="{9D8B030D-6E8A-4147-A177-3AD203B41FA5}">
                      <a16:colId xmlns:a16="http://schemas.microsoft.com/office/drawing/2014/main" xmlns="" val="549947654"/>
                    </a:ext>
                  </a:extLst>
                </a:gridCol>
              </a:tblGrid>
              <a:tr h="360266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6667021"/>
                  </a:ext>
                </a:extLst>
              </a:tr>
            </a:tbl>
          </a:graphicData>
        </a:graphic>
      </p:graphicFrame>
      <p:cxnSp>
        <p:nvCxnSpPr>
          <p:cNvPr id="24" name="Straight Arrow Connector 23"/>
          <p:cNvCxnSpPr>
            <a:endCxn id="5" idx="0"/>
          </p:cNvCxnSpPr>
          <p:nvPr/>
        </p:nvCxnSpPr>
        <p:spPr>
          <a:xfrm>
            <a:off x="8589060" y="1780260"/>
            <a:ext cx="19052" cy="291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15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Conv+MaxPooling</a:t>
            </a:r>
            <a:r>
              <a:rPr lang="en-US" dirty="0" smtClean="0"/>
              <a:t> </a:t>
            </a:r>
            <a:r>
              <a:rPr lang="en-US" dirty="0"/>
              <a:t>Layer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714690"/>
              </p:ext>
            </p:extLst>
          </p:nvPr>
        </p:nvGraphicFramePr>
        <p:xfrm>
          <a:off x="838200" y="1690688"/>
          <a:ext cx="105156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4330549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5391684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48872497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Convolutional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490893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67142238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029945"/>
              </p:ext>
            </p:extLst>
          </p:nvPr>
        </p:nvGraphicFramePr>
        <p:xfrm>
          <a:off x="838200" y="2701119"/>
          <a:ext cx="105156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4330549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5391684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48872497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MaxPooling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layer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490893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12,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67142238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>
            <a:endCxn id="6" idx="0"/>
          </p:cNvCxnSpPr>
          <p:nvPr/>
        </p:nvCxnSpPr>
        <p:spPr>
          <a:xfrm>
            <a:off x="6096000" y="2432368"/>
            <a:ext cx="0" cy="268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072554" y="1421937"/>
            <a:ext cx="0" cy="268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8200" y="3757931"/>
            <a:ext cx="103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Accelerate training speed and sometimes better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92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2515</TotalTime>
  <Words>656</Words>
  <Application>Microsoft Macintosh PowerPoint</Application>
  <PresentationFormat>Widescreen</PresentationFormat>
  <Paragraphs>118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Calibri Light</vt:lpstr>
      <vt:lpstr>DengXian</vt:lpstr>
      <vt:lpstr>DengXian Light</vt:lpstr>
      <vt:lpstr>Menlo-Regular</vt:lpstr>
      <vt:lpstr>Arial</vt:lpstr>
      <vt:lpstr>Office Theme</vt:lpstr>
      <vt:lpstr>Sentiment Analysis in Twitter</vt:lpstr>
      <vt:lpstr>SemEval-2017 Task 4 subtask A</vt:lpstr>
      <vt:lpstr>PowerPoint Presentation</vt:lpstr>
      <vt:lpstr>Tokenizer</vt:lpstr>
      <vt:lpstr>Word2vector</vt:lpstr>
      <vt:lpstr>Dataset</vt:lpstr>
      <vt:lpstr>Prior work and trending</vt:lpstr>
      <vt:lpstr>To find best combination of different layer</vt:lpstr>
      <vt:lpstr>Conv+MaxPooling Layer</vt:lpstr>
      <vt:lpstr>Embedding Layer</vt:lpstr>
      <vt:lpstr>LSTM/BiLSTM Layer (return sequences)</vt:lpstr>
      <vt:lpstr>Attention Layer</vt:lpstr>
      <vt:lpstr>Experiment and result</vt:lpstr>
      <vt:lpstr>Experiment and result</vt:lpstr>
      <vt:lpstr>Experiment and result</vt:lpstr>
      <vt:lpstr>Experiment and result</vt:lpstr>
      <vt:lpstr>Structure of N1 and N2</vt:lpstr>
      <vt:lpstr>Extension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42</cp:revision>
  <dcterms:created xsi:type="dcterms:W3CDTF">2017-12-08T05:19:24Z</dcterms:created>
  <dcterms:modified xsi:type="dcterms:W3CDTF">2017-12-15T18:00:49Z</dcterms:modified>
</cp:coreProperties>
</file>